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01" r:id="rId3"/>
    <p:sldId id="333" r:id="rId4"/>
    <p:sldId id="337" r:id="rId5"/>
    <p:sldId id="338" r:id="rId6"/>
    <p:sldId id="328" r:id="rId7"/>
    <p:sldId id="325" r:id="rId8"/>
    <p:sldId id="297" r:id="rId9"/>
    <p:sldId id="263" r:id="rId10"/>
    <p:sldId id="288" r:id="rId11"/>
    <p:sldId id="329" r:id="rId12"/>
    <p:sldId id="324" r:id="rId13"/>
    <p:sldId id="334" r:id="rId14"/>
    <p:sldId id="326" r:id="rId15"/>
    <p:sldId id="322" r:id="rId16"/>
    <p:sldId id="327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A7737-84E5-4520-8AD5-6033551F9F96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E118-1967-4F45-AC73-9BDFD1368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36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JJ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78929F-370D-4F66-9FCB-99E99D913B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150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01B9B2B-76CA-8345-9745-6948842447F6}"/>
              </a:ext>
            </a:extLst>
          </p:cNvPr>
          <p:cNvSpPr/>
          <p:nvPr userDrawn="1"/>
        </p:nvSpPr>
        <p:spPr>
          <a:xfrm>
            <a:off x="0" y="3938270"/>
            <a:ext cx="12192000" cy="2418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0334D-647D-EE4A-9904-17ED1C1BAD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7040" y="4212590"/>
            <a:ext cx="11318239" cy="108071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B47D1-2E9D-ED4D-9509-12ED60267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5497023"/>
            <a:ext cx="11318239" cy="56110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14DC-D485-3A4C-8410-5DDC805B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156A8-0644-CC4A-B734-3249F095A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80155-09DD-804C-B63B-BA396A04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D97985-713D-1546-9A09-E8DA481040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9377" y="405532"/>
            <a:ext cx="7133563" cy="31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5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9A52-E703-8E42-9527-F61951DDA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DF9D1-36B9-FA4F-ABC8-F6FD171E8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C113-1B9B-3B4C-8021-8FCBEE1B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6ED11-F5AE-F04F-9ECD-5B13E6ACA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D7FAD-0DC0-A543-A729-FA500850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7CBE6-C8E4-B041-9910-CD74073A7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70B79-098F-8B4D-95AC-7DC51C307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B8461-4E2C-B74D-876F-0F15AEE6C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16CE-A41D-2744-B413-468D70B0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6730-BDD8-C44D-8C10-2966CE94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AC79-7D3F-B14D-90B0-9E71268B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0D69-DE34-4643-A0C7-ABA2EB59E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141F2-3B16-C743-ADE2-77DB2FA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42335-EA2C-194F-A5F7-F0742DE2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D3599-85C0-FC4F-A71F-333600D6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BAEF9D-0A4E-784E-BCA2-5A478F802991}"/>
              </a:ext>
            </a:extLst>
          </p:cNvPr>
          <p:cNvSpPr/>
          <p:nvPr userDrawn="1"/>
        </p:nvSpPr>
        <p:spPr>
          <a:xfrm>
            <a:off x="1" y="5969000"/>
            <a:ext cx="12191999" cy="889000"/>
          </a:xfrm>
          <a:prstGeom prst="rect">
            <a:avLst/>
          </a:prstGeom>
          <a:gradFill>
            <a:gsLst>
              <a:gs pos="79000">
                <a:srgbClr val="AE8F63">
                  <a:alpha val="72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3971C-B77C-9844-8C95-B4759B96B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207" y="6094877"/>
            <a:ext cx="1435100" cy="6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8B19F4F-D885-E742-AC1F-D855152CF272}"/>
              </a:ext>
            </a:extLst>
          </p:cNvPr>
          <p:cNvSpPr/>
          <p:nvPr userDrawn="1"/>
        </p:nvSpPr>
        <p:spPr>
          <a:xfrm>
            <a:off x="1414318" y="2783840"/>
            <a:ext cx="10879282" cy="3439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EB836-BCF5-E149-A36F-820562D3EA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0595" y="3753326"/>
            <a:ext cx="6846570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31634-B20B-CC4F-A2F7-8ED11BC12B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60595" y="5410040"/>
            <a:ext cx="6846570" cy="45307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4BA97-5D38-FC4F-83DF-8F863CBC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50C95-1EF9-3B44-9647-BF8DFEA2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1BBFB-62AC-3D49-88BD-7847AC87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C5A966-AAA4-8A4F-B810-FF3B61FEC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8940" y="4038599"/>
            <a:ext cx="2736024" cy="12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3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4763-7C0C-D442-B80F-34EDE84B8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5FB4-61B0-BB4D-ACED-0E9B35F52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6E562-1C91-6049-B240-2C1FC10B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A09B5-2843-7149-8ACA-917AEAEF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585E0-10B4-2A4F-BED2-8F1EAE79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A2DEE-40B0-2542-93E0-689D7B25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F9B9E7-2FBD-7B47-9363-D097F7A0F91B}"/>
              </a:ext>
            </a:extLst>
          </p:cNvPr>
          <p:cNvSpPr/>
          <p:nvPr userDrawn="1"/>
        </p:nvSpPr>
        <p:spPr>
          <a:xfrm>
            <a:off x="1" y="5969000"/>
            <a:ext cx="12191999" cy="889000"/>
          </a:xfrm>
          <a:prstGeom prst="rect">
            <a:avLst/>
          </a:prstGeom>
          <a:gradFill>
            <a:gsLst>
              <a:gs pos="79000">
                <a:srgbClr val="AE8F63">
                  <a:alpha val="72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2E4347-B010-AF46-954B-4BB67B40A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207" y="6094877"/>
            <a:ext cx="1435100" cy="6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DE272-709D-5F45-851D-2A776F0F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AC3CC-9E1E-834A-B858-14101F2AC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05E50-5BBF-264D-884C-14DDDE900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EFDBC-50F7-2947-95EC-9E7FD8487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CF6E9-DC98-6244-AC6F-2415978CA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334A6-BC63-8348-BEA0-A830B044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D8AB4-E319-5A46-9E83-67C874C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D0862-E62B-DF4F-BB17-239307A82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7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7B99F-BD9F-A449-B7B7-A649266B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300A0-5E15-9549-AD1C-05B929EC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6BB38-F148-E742-B413-D668C6724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5FF661-E574-2643-B92E-3D53E9B9E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D27CB8-4EDD-7249-B2DD-92E5B1849D73}"/>
              </a:ext>
            </a:extLst>
          </p:cNvPr>
          <p:cNvSpPr/>
          <p:nvPr userDrawn="1"/>
        </p:nvSpPr>
        <p:spPr>
          <a:xfrm>
            <a:off x="1" y="5969000"/>
            <a:ext cx="12191999" cy="889000"/>
          </a:xfrm>
          <a:prstGeom prst="rect">
            <a:avLst/>
          </a:prstGeom>
          <a:gradFill>
            <a:gsLst>
              <a:gs pos="79000">
                <a:srgbClr val="AE8F63">
                  <a:alpha val="72000"/>
                </a:srgbClr>
              </a:gs>
              <a:gs pos="0">
                <a:schemeClr val="accent1">
                  <a:alpha val="0"/>
                </a:schemeClr>
              </a:gs>
              <a:gs pos="100000">
                <a:schemeClr val="accent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A64085-B8C6-3B47-AEC1-4CF3EFFC0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7207" y="6094877"/>
            <a:ext cx="1435100" cy="63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03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5372C9-75B9-0A41-A1DC-0046E6F4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004FA-C6C2-6148-8191-FD61D4B7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BCCE0-FBFB-0A4F-AB0F-B2D8BCD8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1ABFE-756F-7C44-B074-2BD76FED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ADEA1-BD55-0140-AD7B-F4B077D67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6CD22-AF67-7549-A520-722F78DE9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93894-C357-1048-B39F-2FE24818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B6955-4EF7-3C42-B5E9-C42FD38A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5E04E-E120-D14A-8A4D-5EDF419D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28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D197-6AFE-E749-8C1E-9C9310432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20AB8-91F0-6D4B-A94E-24F0C29366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10D60-B7D3-0A4E-9333-BC7F1B1CB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2F4C4-745F-8946-8E6B-FD0E5033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66AFB-ECD1-EB45-AB87-6098B602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7F400-CFAA-944E-8341-92334910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0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7AABEE-54F0-D949-A0D9-42D59F859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DFA4-3B1F-9A4C-87D8-4F2351ED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8B134-2BA6-934A-866E-6F5809A45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AC56-AE43-614E-A753-3A8F369331F9}" type="datetimeFigureOut">
              <a:rPr lang="en-US" smtClean="0"/>
              <a:t>9/3/19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BE5FE-E621-1440-A266-46E61E354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CDA10-77E3-054F-BA6E-52636B85A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6806-9DEA-7C40-8AA6-EF030BDBD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2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82FE-84C4-3449-8016-DA1D95B836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TRUE NORTH EXERCISE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6100F9B-1CB3-4706-B9F3-64298A42F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Mark Core</a:t>
            </a:r>
          </a:p>
        </p:txBody>
      </p:sp>
    </p:spTree>
    <p:extLst>
      <p:ext uri="{BB962C8B-B14F-4D97-AF65-F5344CB8AC3E}">
        <p14:creationId xmlns:p14="http://schemas.microsoft.com/office/powerpoint/2010/main" val="419660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DAC78-0CE2-42CF-B4D7-636EAC482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342" y="1326562"/>
            <a:ext cx="3721316" cy="420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9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79E41A-BF8C-44FA-9A70-F09C6A35287C}"/>
              </a:ext>
            </a:extLst>
          </p:cNvPr>
          <p:cNvSpPr txBox="1"/>
          <p:nvPr/>
        </p:nvSpPr>
        <p:spPr>
          <a:xfrm>
            <a:off x="294750" y="1607176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Bulls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F1DE05-EC69-4C37-B137-60B03E3D07CA}"/>
              </a:ext>
            </a:extLst>
          </p:cNvPr>
          <p:cNvSpPr txBox="1"/>
          <p:nvPr/>
        </p:nvSpPr>
        <p:spPr>
          <a:xfrm>
            <a:off x="294749" y="2491431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Show Heifers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42571-CF9F-4C95-8B6F-16CD24F7ABF6}"/>
              </a:ext>
            </a:extLst>
          </p:cNvPr>
          <p:cNvSpPr txBox="1"/>
          <p:nvPr/>
        </p:nvSpPr>
        <p:spPr>
          <a:xfrm>
            <a:off x="294750" y="3375686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Retail Beef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3A3D28-DB93-4181-90BD-4EB91D8BE255}"/>
              </a:ext>
            </a:extLst>
          </p:cNvPr>
          <p:cNvSpPr txBox="1"/>
          <p:nvPr/>
        </p:nvSpPr>
        <p:spPr>
          <a:xfrm>
            <a:off x="294748" y="4259941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Semen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9BD51-0FA9-4081-B0FD-B9998EAADD88}"/>
              </a:ext>
            </a:extLst>
          </p:cNvPr>
          <p:cNvSpPr txBox="1"/>
          <p:nvPr/>
        </p:nvSpPr>
        <p:spPr>
          <a:xfrm>
            <a:off x="2877178" y="722921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DA2BF-D1DD-4994-8F3A-EC8441EF63AD}"/>
              </a:ext>
            </a:extLst>
          </p:cNvPr>
          <p:cNvSpPr txBox="1"/>
          <p:nvPr/>
        </p:nvSpPr>
        <p:spPr>
          <a:xfrm>
            <a:off x="5777804" y="722921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Goals by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2D5B4-E867-45D8-83B6-8FFCD3D1DFEE}"/>
              </a:ext>
            </a:extLst>
          </p:cNvPr>
          <p:cNvSpPr txBox="1"/>
          <p:nvPr/>
        </p:nvSpPr>
        <p:spPr>
          <a:xfrm>
            <a:off x="8805710" y="721802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Total Market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F7AD23-BB28-45AD-91D5-E483D17DD7DD}"/>
              </a:ext>
            </a:extLst>
          </p:cNvPr>
          <p:cNvSpPr txBox="1"/>
          <p:nvPr/>
        </p:nvSpPr>
        <p:spPr>
          <a:xfrm>
            <a:off x="3004459" y="1607176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3FBF6-1693-4F79-9928-B95FE00117F7}"/>
              </a:ext>
            </a:extLst>
          </p:cNvPr>
          <p:cNvSpPr txBox="1"/>
          <p:nvPr/>
        </p:nvSpPr>
        <p:spPr>
          <a:xfrm>
            <a:off x="3004458" y="2491431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F65C12-4F42-4B47-9AA5-5BE06F49A07B}"/>
              </a:ext>
            </a:extLst>
          </p:cNvPr>
          <p:cNvSpPr txBox="1"/>
          <p:nvPr/>
        </p:nvSpPr>
        <p:spPr>
          <a:xfrm>
            <a:off x="3004459" y="3334653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499EC1-2F2C-496C-9073-453CFBE3BB92}"/>
              </a:ext>
            </a:extLst>
          </p:cNvPr>
          <p:cNvSpPr txBox="1"/>
          <p:nvPr/>
        </p:nvSpPr>
        <p:spPr>
          <a:xfrm>
            <a:off x="3004459" y="4177875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A86D3C-10E1-4C09-B6A9-1D6D6B72CDB7}"/>
              </a:ext>
            </a:extLst>
          </p:cNvPr>
          <p:cNvSpPr txBox="1"/>
          <p:nvPr/>
        </p:nvSpPr>
        <p:spPr>
          <a:xfrm>
            <a:off x="5905085" y="1607176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877909-51F4-4251-A427-6E3121EF4CF7}"/>
              </a:ext>
            </a:extLst>
          </p:cNvPr>
          <p:cNvSpPr txBox="1"/>
          <p:nvPr/>
        </p:nvSpPr>
        <p:spPr>
          <a:xfrm>
            <a:off x="5905084" y="2491431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B71D0-5F27-4CA0-B42B-AFE72147DCAC}"/>
              </a:ext>
            </a:extLst>
          </p:cNvPr>
          <p:cNvSpPr txBox="1"/>
          <p:nvPr/>
        </p:nvSpPr>
        <p:spPr>
          <a:xfrm>
            <a:off x="5905085" y="3334653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37DEF9-5F6F-4C54-804E-AE506DD4FDFB}"/>
              </a:ext>
            </a:extLst>
          </p:cNvPr>
          <p:cNvSpPr txBox="1"/>
          <p:nvPr/>
        </p:nvSpPr>
        <p:spPr>
          <a:xfrm>
            <a:off x="5905085" y="4177875"/>
            <a:ext cx="277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________________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AB0B54-60F7-4497-AC3C-D7533D3D66F0}"/>
              </a:ext>
            </a:extLst>
          </p:cNvPr>
          <p:cNvSpPr txBox="1"/>
          <p:nvPr/>
        </p:nvSpPr>
        <p:spPr>
          <a:xfrm>
            <a:off x="8932989" y="1605076"/>
            <a:ext cx="30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8,000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F5E65A-52AF-41E7-833B-3B0A191F3E30}"/>
              </a:ext>
            </a:extLst>
          </p:cNvPr>
          <p:cNvSpPr txBox="1"/>
          <p:nvPr/>
        </p:nvSpPr>
        <p:spPr>
          <a:xfrm>
            <a:off x="8932990" y="2491431"/>
            <a:ext cx="30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1,800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A6F16D-AE83-4EDC-8D80-7499A5D9406D}"/>
              </a:ext>
            </a:extLst>
          </p:cNvPr>
          <p:cNvSpPr txBox="1"/>
          <p:nvPr/>
        </p:nvSpPr>
        <p:spPr>
          <a:xfrm>
            <a:off x="8932990" y="3311539"/>
            <a:ext cx="30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25,714,687,680 lbs.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945BB2-0ED0-4176-99C9-9B37552F92A9}"/>
              </a:ext>
            </a:extLst>
          </p:cNvPr>
          <p:cNvSpPr txBox="1"/>
          <p:nvPr/>
        </p:nvSpPr>
        <p:spPr>
          <a:xfrm>
            <a:off x="8932990" y="4171001"/>
            <a:ext cx="3031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176,114 straws</a:t>
            </a:r>
          </a:p>
        </p:txBody>
      </p:sp>
    </p:spTree>
    <p:extLst>
      <p:ext uri="{BB962C8B-B14F-4D97-AF65-F5344CB8AC3E}">
        <p14:creationId xmlns:p14="http://schemas.microsoft.com/office/powerpoint/2010/main" val="12774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FAAB-8C0C-4593-BF62-298DB708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097" y="353894"/>
            <a:ext cx="5098728" cy="16766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C25773-9063-4B7A-9171-DC0DC5759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098" y="2163028"/>
            <a:ext cx="5098727" cy="3785419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14CC85F-D076-44E7-A458-62B1E22F63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6" r="-2" b="-2"/>
          <a:stretch/>
        </p:blipFill>
        <p:spPr>
          <a:xfrm>
            <a:off x="0" y="10"/>
            <a:ext cx="6551221" cy="59484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0761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 descr="A sign on the side of a road&#10;&#10;Description automatically generated">
            <a:extLst>
              <a:ext uri="{FF2B5EF4-FFF2-40B4-BE49-F238E27FC236}">
                <a16:creationId xmlns:a16="http://schemas.microsoft.com/office/drawing/2014/main" id="{709CA16B-998B-44E5-A98E-56C51C1E7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613" y="306404"/>
            <a:ext cx="3918857" cy="62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4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EE601A05-8569-4DE1-ADE8-C3A91CDD6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1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D6470B-1547-47B2-9862-E1A2CD5D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803705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S.W.O.T.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DF138-283E-4E56-9BAD-8E5356A9F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94"/>
          <a:stretch/>
        </p:blipFill>
        <p:spPr>
          <a:xfrm>
            <a:off x="6473992" y="95004"/>
            <a:ext cx="4931329" cy="579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9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7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80ADBD-4D66-40FE-A06A-A9B1D6028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9" t="3820" r="3931" b="3559"/>
          <a:stretch/>
        </p:blipFill>
        <p:spPr>
          <a:xfrm>
            <a:off x="4101814" y="480060"/>
            <a:ext cx="4483543" cy="5897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2A62A9-D8B5-4DCA-AC45-A073BC9FD718}"/>
              </a:ext>
            </a:extLst>
          </p:cNvPr>
          <p:cNvSpPr txBox="1"/>
          <p:nvPr/>
        </p:nvSpPr>
        <p:spPr>
          <a:xfrm>
            <a:off x="2830635" y="876460"/>
            <a:ext cx="107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Leverage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2DAEC15C-F9F6-47A0-BC33-0005EDC4BA53}"/>
              </a:ext>
            </a:extLst>
          </p:cNvPr>
          <p:cNvSpPr/>
          <p:nvPr/>
        </p:nvSpPr>
        <p:spPr>
          <a:xfrm>
            <a:off x="3879483" y="876460"/>
            <a:ext cx="241160" cy="33855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D1A27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18E959-0B76-4FFB-860C-41CBFFF47BED}"/>
              </a:ext>
            </a:extLst>
          </p:cNvPr>
          <p:cNvSpPr txBox="1"/>
          <p:nvPr/>
        </p:nvSpPr>
        <p:spPr>
          <a:xfrm>
            <a:off x="2830635" y="1684840"/>
            <a:ext cx="107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Recognize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E9300B2C-77F6-4FC0-8312-2B1959207113}"/>
              </a:ext>
            </a:extLst>
          </p:cNvPr>
          <p:cNvSpPr/>
          <p:nvPr/>
        </p:nvSpPr>
        <p:spPr>
          <a:xfrm>
            <a:off x="3879483" y="1684840"/>
            <a:ext cx="241160" cy="33855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D1A27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7BEBC-8F2F-4497-985D-561BC5D7D163}"/>
              </a:ext>
            </a:extLst>
          </p:cNvPr>
          <p:cNvSpPr txBox="1"/>
          <p:nvPr/>
        </p:nvSpPr>
        <p:spPr>
          <a:xfrm>
            <a:off x="2811806" y="2593697"/>
            <a:ext cx="107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Chase</a:t>
            </a: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D8000E41-FC75-465C-9264-A3AFDA0B1DFD}"/>
              </a:ext>
            </a:extLst>
          </p:cNvPr>
          <p:cNvSpPr/>
          <p:nvPr/>
        </p:nvSpPr>
        <p:spPr>
          <a:xfrm>
            <a:off x="3860654" y="2593697"/>
            <a:ext cx="241160" cy="33855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D1A27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9D4C9C-08FF-409C-9123-D4B98AB07DF9}"/>
              </a:ext>
            </a:extLst>
          </p:cNvPr>
          <p:cNvSpPr txBox="1"/>
          <p:nvPr/>
        </p:nvSpPr>
        <p:spPr>
          <a:xfrm>
            <a:off x="2811806" y="3462551"/>
            <a:ext cx="107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6D1A2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React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4772521A-B60F-4BA7-8B5F-36B0E04D0632}"/>
              </a:ext>
            </a:extLst>
          </p:cNvPr>
          <p:cNvSpPr/>
          <p:nvPr/>
        </p:nvSpPr>
        <p:spPr>
          <a:xfrm>
            <a:off x="3860654" y="3462551"/>
            <a:ext cx="241160" cy="338554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D1A27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661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CCE94F-E0DE-42F4-AE12-075306532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35" y="602227"/>
            <a:ext cx="4446130" cy="56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7BF73E44-CD87-4BA3-BF16-49B1E676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18" y="397692"/>
            <a:ext cx="3933964" cy="584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4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82B2-9897-4637-8B5B-A2C1CBB3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North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8F3C-B592-4416-8E64-9FE942A56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True north, your directional compass, is a term used to describe the “ideal” or state of perfection your business should be continually striving toward.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2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82B2-9897-4637-8B5B-A2C1CBB3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North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8F3C-B592-4416-8E64-9FE942A5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It refers to what you should do, not what you could do. It defines a vision of the ideal value proposition from both the needs of your targeted customer and the offering you provide as a Hereford breeder.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9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82B2-9897-4637-8B5B-A2C1CBB3D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True North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B8F3C-B592-4416-8E64-9FE942A56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/>
              <a:t>Once you have your True North directional compass established, it will serve as a tool for which you reference in every management and investment decision. It will also provide you context for all marketing content.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9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B3F28E53-A17B-408D-95DE-563399D8F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094" y="2526131"/>
            <a:ext cx="3389416" cy="9195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245A4F-68C7-49DF-8A7D-C6FE38EFB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687" y="2224411"/>
            <a:ext cx="2713176" cy="122516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B123F2A-7CDF-452A-87ED-FFAAA511A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040" y="2709863"/>
            <a:ext cx="3602677" cy="5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EABE5E4D-EAD7-460B-833B-E49407831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" b="29909"/>
          <a:stretch/>
        </p:blipFill>
        <p:spPr>
          <a:xfrm>
            <a:off x="736269" y="1507223"/>
            <a:ext cx="10812263" cy="349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9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2" descr="A picture containing text, newspaper, wall, photo&#10;&#10;Description automatically generated">
            <a:extLst>
              <a:ext uri="{FF2B5EF4-FFF2-40B4-BE49-F238E27FC236}">
                <a16:creationId xmlns:a16="http://schemas.microsoft.com/office/drawing/2014/main" id="{022CAF20-DAEF-4E9D-A98E-32751EE2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197" y="941197"/>
            <a:ext cx="4975606" cy="49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3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3EEAD-B0F8-4B4F-B99E-B2FA2DD94C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9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Jimmy John’s – Drawing the Line -30">
            <a:hlinkClick r:id="" action="ppaction://media"/>
            <a:extLst>
              <a:ext uri="{FF2B5EF4-FFF2-40B4-BE49-F238E27FC236}">
                <a16:creationId xmlns:a16="http://schemas.microsoft.com/office/drawing/2014/main" id="{41395706-4DE7-4E82-AE63-732C677339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HE BRAND">
      <a:dk1>
        <a:srgbClr val="6D1A27"/>
      </a:dk1>
      <a:lt1>
        <a:srgbClr val="FFFFFF"/>
      </a:lt1>
      <a:dk2>
        <a:srgbClr val="584E47"/>
      </a:dk2>
      <a:lt2>
        <a:srgbClr val="D7CDBD"/>
      </a:lt2>
      <a:accent1>
        <a:srgbClr val="AE8F63"/>
      </a:accent1>
      <a:accent2>
        <a:srgbClr val="F1ECE3"/>
      </a:accent2>
      <a:accent3>
        <a:srgbClr val="A38668"/>
      </a:accent3>
      <a:accent4>
        <a:srgbClr val="006CB5"/>
      </a:accent4>
      <a:accent5>
        <a:srgbClr val="5B9BD5"/>
      </a:accent5>
      <a:accent6>
        <a:srgbClr val="70AD47"/>
      </a:accent6>
      <a:hlink>
        <a:srgbClr val="05BD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129</Words>
  <Application>Microsoft Macintosh PowerPoint</Application>
  <PresentationFormat>Widescreen</PresentationFormat>
  <Paragraphs>34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Narrow</vt:lpstr>
      <vt:lpstr>Calibri</vt:lpstr>
      <vt:lpstr>Franklin Gothic Book</vt:lpstr>
      <vt:lpstr>Franklin Gothic Medium</vt:lpstr>
      <vt:lpstr>1_Office Theme</vt:lpstr>
      <vt:lpstr>TRUE NORTH EXERCISE</vt:lpstr>
      <vt:lpstr>PowerPoint Presentation</vt:lpstr>
      <vt:lpstr>True North Defined</vt:lpstr>
      <vt:lpstr>True North Defined</vt:lpstr>
      <vt:lpstr>Your True North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S.W.O.T.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 NORTH EXERCISE</dc:title>
  <dc:creator>Susan Beaird</dc:creator>
  <cp:lastModifiedBy>Diane Meyer</cp:lastModifiedBy>
  <cp:revision>2</cp:revision>
  <dcterms:created xsi:type="dcterms:W3CDTF">2019-09-03T21:21:43Z</dcterms:created>
  <dcterms:modified xsi:type="dcterms:W3CDTF">2019-09-03T21:44:00Z</dcterms:modified>
</cp:coreProperties>
</file>